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0" d="100"/>
          <a:sy n="110" d="100"/>
        </p:scale>
        <p:origin x="-792" y="18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B2E2A-9875-4C3B-873C-EC0FB458604E}" type="datetimeFigureOut">
              <a:rPr lang="en-US" smtClean="0"/>
              <a:pPr/>
              <a:t>1/2/2019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6BCD2-028F-435E-B5DB-4E414910E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B2E2A-9875-4C3B-873C-EC0FB458604E}" type="datetimeFigureOut">
              <a:rPr lang="en-US" smtClean="0"/>
              <a:pPr/>
              <a:t>1/2/2019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6BCD2-028F-435E-B5DB-4E414910E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B2E2A-9875-4C3B-873C-EC0FB458604E}" type="datetimeFigureOut">
              <a:rPr lang="en-US" smtClean="0"/>
              <a:pPr/>
              <a:t>1/2/2019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6BCD2-028F-435E-B5DB-4E414910E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B2E2A-9875-4C3B-873C-EC0FB458604E}" type="datetimeFigureOut">
              <a:rPr lang="en-US" smtClean="0"/>
              <a:pPr/>
              <a:t>1/2/2019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6BCD2-028F-435E-B5DB-4E414910E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B2E2A-9875-4C3B-873C-EC0FB458604E}" type="datetimeFigureOut">
              <a:rPr lang="en-US" smtClean="0"/>
              <a:pPr/>
              <a:t>1/2/2019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6BCD2-028F-435E-B5DB-4E414910E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B2E2A-9875-4C3B-873C-EC0FB458604E}" type="datetimeFigureOut">
              <a:rPr lang="en-US" smtClean="0"/>
              <a:pPr/>
              <a:t>1/2/2019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6BCD2-028F-435E-B5DB-4E414910E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B2E2A-9875-4C3B-873C-EC0FB458604E}" type="datetimeFigureOut">
              <a:rPr lang="en-US" smtClean="0"/>
              <a:pPr/>
              <a:t>1/2/2019</a:t>
            </a:fld>
            <a:endParaRPr lang="en-US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6BCD2-028F-435E-B5DB-4E414910E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B2E2A-9875-4C3B-873C-EC0FB458604E}" type="datetimeFigureOut">
              <a:rPr lang="en-US" smtClean="0"/>
              <a:pPr/>
              <a:t>1/2/2019</a:t>
            </a:fld>
            <a:endParaRPr lang="en-US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6BCD2-028F-435E-B5DB-4E414910E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B2E2A-9875-4C3B-873C-EC0FB458604E}" type="datetimeFigureOut">
              <a:rPr lang="en-US" smtClean="0"/>
              <a:pPr/>
              <a:t>1/2/2019</a:t>
            </a:fld>
            <a:endParaRPr lang="en-US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6BCD2-028F-435E-B5DB-4E414910E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B2E2A-9875-4C3B-873C-EC0FB458604E}" type="datetimeFigureOut">
              <a:rPr lang="en-US" smtClean="0"/>
              <a:pPr/>
              <a:t>1/2/2019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6BCD2-028F-435E-B5DB-4E414910E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B2E2A-9875-4C3B-873C-EC0FB458604E}" type="datetimeFigureOut">
              <a:rPr lang="en-US" smtClean="0"/>
              <a:pPr/>
              <a:t>1/2/2019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6BCD2-028F-435E-B5DB-4E414910E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B2E2A-9875-4C3B-873C-EC0FB458604E}" type="datetimeFigureOut">
              <a:rPr lang="en-US" smtClean="0"/>
              <a:pPr/>
              <a:t>1/2/2019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6BCD2-028F-435E-B5DB-4E414910E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7" name="AutoShape 3"/>
          <p:cNvCxnSpPr>
            <a:cxnSpLocks noChangeShapeType="1"/>
          </p:cNvCxnSpPr>
          <p:nvPr/>
        </p:nvCxnSpPr>
        <p:spPr bwMode="auto">
          <a:xfrm flipV="1">
            <a:off x="202350" y="1204791"/>
            <a:ext cx="0" cy="1188720"/>
          </a:xfrm>
          <a:prstGeom prst="straightConnector1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28" name="AutoShape 4"/>
          <p:cNvCxnSpPr>
            <a:cxnSpLocks noChangeShapeType="1"/>
          </p:cNvCxnSpPr>
          <p:nvPr/>
        </p:nvCxnSpPr>
        <p:spPr bwMode="auto">
          <a:xfrm flipV="1">
            <a:off x="194174" y="1204791"/>
            <a:ext cx="1440692" cy="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029" name="Group 5"/>
          <p:cNvGrpSpPr>
            <a:grpSpLocks/>
          </p:cNvGrpSpPr>
          <p:nvPr/>
        </p:nvGrpSpPr>
        <p:grpSpPr bwMode="auto">
          <a:xfrm>
            <a:off x="34433" y="692814"/>
            <a:ext cx="6730894" cy="8222844"/>
            <a:chOff x="651" y="2283"/>
            <a:chExt cx="11124" cy="12964"/>
          </a:xfrm>
        </p:grpSpPr>
        <p:sp>
          <p:nvSpPr>
            <p:cNvPr id="1030" name="AutoShape 6"/>
            <p:cNvSpPr>
              <a:spLocks noChangeArrowheads="1"/>
            </p:cNvSpPr>
            <p:nvPr/>
          </p:nvSpPr>
          <p:spPr bwMode="auto">
            <a:xfrm>
              <a:off x="3375" y="2283"/>
              <a:ext cx="2085" cy="1305"/>
            </a:xfrm>
            <a:prstGeom prst="flowChartTerminator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th-TH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rial" pitchFamily="34" charset="0"/>
                  <a:cs typeface="TH SarabunPSK" pitchFamily="34" charset="-34"/>
                </a:rPr>
                <a:t>ผู้สร้างสรรค์ผลงาน</a:t>
              </a: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rial" pitchFamily="34" charset="0"/>
                <a:cs typeface="TH SarabunPSK" pitchFamily="34" charset="-34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th-TH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rial" pitchFamily="34" charset="0"/>
                  <a:cs typeface="TH SarabunPSK" pitchFamily="34" charset="-34"/>
                </a:rPr>
                <a:t>(สำนัก/กอง/ศอ.)</a:t>
              </a: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1" name="AutoShape 7"/>
            <p:cNvSpPr>
              <a:spLocks noChangeArrowheads="1"/>
            </p:cNvSpPr>
            <p:nvPr/>
          </p:nvSpPr>
          <p:spPr bwMode="auto">
            <a:xfrm>
              <a:off x="2190" y="3906"/>
              <a:ext cx="4170" cy="2520"/>
            </a:xfrm>
            <a:prstGeom prst="diamond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th-TH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rial" pitchFamily="34" charset="0"/>
                  <a:cs typeface="TH SarabunPSK" pitchFamily="34" charset="-34"/>
                </a:rPr>
                <a:t>พิจารณาความถูกต้องครบถ้วนของผลงานโดยคณะกรรมการหน่วยงาน/</a:t>
              </a: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rial" pitchFamily="34" charset="0"/>
                  <a:cs typeface="TH SarabunPSK" pitchFamily="34" charset="-34"/>
                </a:rPr>
                <a:t>cluster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32" name="AutoShape 8"/>
            <p:cNvCxnSpPr>
              <a:cxnSpLocks noChangeShapeType="1"/>
            </p:cNvCxnSpPr>
            <p:nvPr/>
          </p:nvCxnSpPr>
          <p:spPr bwMode="auto">
            <a:xfrm>
              <a:off x="4275" y="3548"/>
              <a:ext cx="0" cy="432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33" name="AutoShape 9"/>
            <p:cNvSpPr>
              <a:spLocks noChangeArrowheads="1"/>
            </p:cNvSpPr>
            <p:nvPr/>
          </p:nvSpPr>
          <p:spPr bwMode="auto">
            <a:xfrm>
              <a:off x="1065" y="3639"/>
              <a:ext cx="1620" cy="1050"/>
            </a:xfrm>
            <a:prstGeom prst="flowChartDocument">
              <a:avLst/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rial" pitchFamily="34" charset="0"/>
                  <a:cs typeface="TH SarabunPSK" pitchFamily="34" charset="-34"/>
                </a:rPr>
                <a:t>บันทึกข้อความส่งกลับเอกสาร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4" name="AutoShape 10"/>
            <p:cNvSpPr>
              <a:spLocks noChangeArrowheads="1"/>
            </p:cNvSpPr>
            <p:nvPr/>
          </p:nvSpPr>
          <p:spPr bwMode="auto">
            <a:xfrm>
              <a:off x="2145" y="6876"/>
              <a:ext cx="4170" cy="2520"/>
            </a:xfrm>
            <a:prstGeom prst="diamond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th-TH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rial" pitchFamily="34" charset="0"/>
                  <a:cs typeface="TH SarabunPSK" pitchFamily="34" charset="-34"/>
                </a:rPr>
                <a:t>สกท.</a:t>
              </a:r>
              <a:r>
                <a:rPr kumimoji="0" lang="th-TH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rial" pitchFamily="34" charset="0"/>
                  <a:cs typeface="TH SarabunPSK" pitchFamily="34" charset="-34"/>
                </a:rPr>
                <a:t>/ศรวน</a:t>
              </a: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rial" pitchFamily="34" charset="0"/>
                <a:cs typeface="TH SarabunPSK" pitchFamily="34" charset="-34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th-TH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rial" pitchFamily="34" charset="0"/>
                  <a:cs typeface="TH SarabunPSK" pitchFamily="34" charset="-34"/>
                </a:rPr>
                <a:t>ตรวจสอบความ</a:t>
              </a: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rial" pitchFamily="34" charset="0"/>
                <a:cs typeface="TH SarabunPSK" pitchFamily="34" charset="-34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th-TH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rial" pitchFamily="34" charset="0"/>
                  <a:cs typeface="TH SarabunPSK" pitchFamily="34" charset="-34"/>
                </a:rPr>
                <a:t>ถูกต้อง ครบถ้วนของเอกสาร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2130" y="9846"/>
              <a:ext cx="4170" cy="99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th-TH" sz="15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rial" pitchFamily="34" charset="0"/>
                  <a:cs typeface="TH SarabunPSK" pitchFamily="34" charset="-34"/>
                </a:rPr>
                <a:t>สกท.</a:t>
              </a:r>
              <a:r>
                <a:rPr kumimoji="0" lang="th-TH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rial" pitchFamily="34" charset="0"/>
                  <a:cs typeface="TH SarabunPSK" pitchFamily="34" charset="-34"/>
                </a:rPr>
                <a:t>/ศรวน. รวบรวมเอกสารในการยื่นจดทะเบียนเสนอ อธิบดี/ผู้แทนที่ได้รับมอบหมาย</a:t>
              </a:r>
              <a:endParaRPr kumimoji="0" lang="en-US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2100" y="11286"/>
              <a:ext cx="4170" cy="99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th-TH" sz="16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rial" pitchFamily="34" charset="0"/>
                  <a:cs typeface="TH SarabunPSK" pitchFamily="34" charset="-34"/>
                </a:rPr>
                <a:t>สกท.</a:t>
              </a:r>
              <a:r>
                <a:rPr kumimoji="0" lang="th-TH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rial" pitchFamily="34" charset="0"/>
                  <a:cs typeface="TH SarabunPSK" pitchFamily="34" charset="-34"/>
                </a:rPr>
                <a:t>/ศรวน. เป็นตัวแทนกรมอนามัย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rial" pitchFamily="34" charset="0"/>
                <a:cs typeface="TH SarabunPSK" pitchFamily="34" charset="-34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th-TH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rial" pitchFamily="34" charset="0"/>
                  <a:cs typeface="TH SarabunPSK" pitchFamily="34" charset="-34"/>
                </a:rPr>
                <a:t>ยื่นจดทรัพย์สินทางปัญญา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1602" y="12786"/>
              <a:ext cx="4788" cy="735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th-TH" sz="15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rial" pitchFamily="34" charset="0"/>
                  <a:cs typeface="TH SarabunPSK" pitchFamily="34" charset="-34"/>
                </a:rPr>
                <a:t>สกท.</a:t>
              </a:r>
              <a:r>
                <a:rPr kumimoji="0" lang="th-TH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rial" pitchFamily="34" charset="0"/>
                  <a:cs typeface="TH SarabunPSK" pitchFamily="34" charset="-34"/>
                </a:rPr>
                <a:t>/ศรวน. ติดตามความก้าวหน้าในการยื่นขอจดฯ </a:t>
              </a:r>
              <a:endParaRPr kumimoji="0" lang="en-US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38" name="AutoShape 14"/>
            <p:cNvCxnSpPr>
              <a:cxnSpLocks noChangeShapeType="1"/>
            </p:cNvCxnSpPr>
            <p:nvPr/>
          </p:nvCxnSpPr>
          <p:spPr bwMode="auto">
            <a:xfrm>
              <a:off x="4260" y="6427"/>
              <a:ext cx="1" cy="480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9" name="AutoShape 15"/>
            <p:cNvCxnSpPr>
              <a:cxnSpLocks noChangeShapeType="1"/>
            </p:cNvCxnSpPr>
            <p:nvPr/>
          </p:nvCxnSpPr>
          <p:spPr bwMode="auto">
            <a:xfrm>
              <a:off x="4140" y="10836"/>
              <a:ext cx="0" cy="45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40" name="AutoShape 16"/>
            <p:cNvCxnSpPr>
              <a:cxnSpLocks noChangeShapeType="1"/>
            </p:cNvCxnSpPr>
            <p:nvPr/>
          </p:nvCxnSpPr>
          <p:spPr bwMode="auto">
            <a:xfrm flipH="1">
              <a:off x="4096" y="12246"/>
              <a:ext cx="0" cy="51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41" name="AutoShape 17"/>
            <p:cNvCxnSpPr>
              <a:cxnSpLocks noChangeShapeType="1"/>
            </p:cNvCxnSpPr>
            <p:nvPr/>
          </p:nvCxnSpPr>
          <p:spPr bwMode="auto">
            <a:xfrm flipH="1" flipV="1">
              <a:off x="960" y="8136"/>
              <a:ext cx="1191" cy="0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51" y="4915"/>
              <a:ext cx="1320" cy="721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rial" pitchFamily="34" charset="0"/>
                  <a:cs typeface="TH SarabunPSK" pitchFamily="34" charset="-34"/>
                </a:rPr>
                <a:t>ปรับปรุง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rial" pitchFamily="34" charset="0"/>
                  <a:cs typeface="TH SarabunPSK" pitchFamily="34" charset="-34"/>
                </a:rPr>
                <a:t>/</a:t>
              </a:r>
              <a: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rial" pitchFamily="34" charset="0"/>
                  <a:cs typeface="TH SarabunPSK" pitchFamily="34" charset="-34"/>
                </a:rPr>
                <a:t>แก้ไข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43" name="AutoShape 19"/>
            <p:cNvCxnSpPr>
              <a:cxnSpLocks noChangeShapeType="1"/>
            </p:cNvCxnSpPr>
            <p:nvPr/>
          </p:nvCxnSpPr>
          <p:spPr bwMode="auto">
            <a:xfrm flipV="1">
              <a:off x="945" y="5641"/>
              <a:ext cx="0" cy="2451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044" name="AutoShape 20"/>
            <p:cNvSpPr>
              <a:spLocks noChangeArrowheads="1"/>
            </p:cNvSpPr>
            <p:nvPr/>
          </p:nvSpPr>
          <p:spPr bwMode="auto">
            <a:xfrm>
              <a:off x="6682" y="2786"/>
              <a:ext cx="5031" cy="2809"/>
            </a:xfrm>
            <a:prstGeom prst="flowChartDocument">
              <a:avLst/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rial" pitchFamily="34" charset="0"/>
                  <a:cs typeface="TH SarabunPSK" pitchFamily="34" charset="-34"/>
                </a:rPr>
                <a:t>1. บันทึกข้อความขอให้ดำเนินการด้านทรัพย์สินทางปัญญา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rial" pitchFamily="34" charset="0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rial" pitchFamily="34" charset="0"/>
                  <a:cs typeface="TH SarabunPSK" pitchFamily="34" charset="-34"/>
                </a:rPr>
                <a:t>2. แบบฟอร์มคำขอรับสิทธิบัตร/อนุสิทธิบัตร แบบ </a:t>
              </a:r>
              <a:r>
                <a:rPr kumimoji="0" lang="th-TH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rial" pitchFamily="34" charset="0"/>
                  <a:cs typeface="TH SarabunPSK" pitchFamily="34" charset="-34"/>
                </a:rPr>
                <a:t>สป</a:t>
              </a:r>
              <a: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rial" pitchFamily="34" charset="0"/>
                  <a:cs typeface="TH SarabunPSK" pitchFamily="34" charset="-34"/>
                </a:rPr>
                <a:t>/</a:t>
              </a:r>
              <a:r>
                <a:rPr kumimoji="0" lang="th-TH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rial" pitchFamily="34" charset="0"/>
                  <a:cs typeface="TH SarabunPSK" pitchFamily="34" charset="-34"/>
                </a:rPr>
                <a:t>สผ</a:t>
              </a:r>
              <a: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rial" pitchFamily="34" charset="0"/>
                  <a:cs typeface="TH SarabunPSK" pitchFamily="34" charset="-34"/>
                </a:rPr>
                <a:t>/</a:t>
              </a:r>
              <a:r>
                <a:rPr kumimoji="0" lang="th-TH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rial" pitchFamily="34" charset="0"/>
                  <a:cs typeface="TH SarabunPSK" pitchFamily="34" charset="-34"/>
                </a:rPr>
                <a:t>อสป</a:t>
              </a:r>
              <a: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rial" pitchFamily="34" charset="0"/>
                  <a:cs typeface="TH SarabunPSK" pitchFamily="34" charset="-34"/>
                </a:rPr>
                <a:t>/001-ก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rial" pitchFamily="34" charset="0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rial" pitchFamily="34" charset="0"/>
                  <a:cs typeface="TH SarabunPSK" pitchFamily="34" charset="-34"/>
                </a:rPr>
                <a:t>3. หนังสือสัญญาโอนสิทธิ (เพื่อให้ผลงานเป็นของกรม)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rial" pitchFamily="34" charset="0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rial" pitchFamily="34" charset="0"/>
                  <a:cs typeface="TH SarabunPSK" pitchFamily="34" charset="-34"/>
                </a:rPr>
                <a:t>4. รายละเอียดการประดิษฐ์/บทสรุปการประดิษฐ์/ข้อถือสิทธิ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rial" pitchFamily="34" charset="0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rial" pitchFamily="34" charset="0"/>
                  <a:cs typeface="TH SarabunPSK" pitchFamily="34" charset="-34"/>
                </a:rPr>
                <a:t>5. สำเนาบัตรประชาชน/บัตรข้าราชการของผู้สร้างสรรค์ผลงานทุกคน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45" name="AutoShape 21"/>
            <p:cNvCxnSpPr>
              <a:cxnSpLocks noChangeShapeType="1"/>
            </p:cNvCxnSpPr>
            <p:nvPr/>
          </p:nvCxnSpPr>
          <p:spPr bwMode="auto">
            <a:xfrm flipV="1">
              <a:off x="5460" y="3355"/>
              <a:ext cx="120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sp>
          <p:nvSpPr>
            <p:cNvPr id="1046" name="AutoShape 22"/>
            <p:cNvSpPr>
              <a:spLocks noChangeArrowheads="1"/>
            </p:cNvSpPr>
            <p:nvPr/>
          </p:nvSpPr>
          <p:spPr bwMode="auto">
            <a:xfrm>
              <a:off x="7005" y="7558"/>
              <a:ext cx="4680" cy="3218"/>
            </a:xfrm>
            <a:prstGeom prst="flowChartDocument">
              <a:avLst/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rial" pitchFamily="34" charset="0"/>
                  <a:cs typeface="TH SarabunPSK" pitchFamily="34" charset="-34"/>
                </a:rPr>
                <a:t>1. บันทึกข้อความแจ้งประธานคณะกรรมการผู้ทรงคุณวุฒิ/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rial" pitchFamily="34" charset="0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rial" pitchFamily="34" charset="0"/>
                  <a:cs typeface="TH SarabunPSK" pitchFamily="34" charset="-34"/>
                </a:rPr>
                <a:t>ผอ.ศรวน. ลงนาม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rial" pitchFamily="34" charset="0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rial" pitchFamily="34" charset="0"/>
                  <a:cs typeface="TH SarabunPSK" pitchFamily="34" charset="-34"/>
                </a:rPr>
                <a:t>2. บันทึก</a:t>
              </a:r>
              <a: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rial" pitchFamily="34" charset="0"/>
                  <a:cs typeface="TH SarabunPSK" pitchFamily="34" charset="-34"/>
                </a:rPr>
                <a:t>ข้อความอธิบดี</a:t>
              </a:r>
              <a: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rial" pitchFamily="34" charset="0"/>
                  <a:cs typeface="TH SarabunPSK" pitchFamily="34" charset="-34"/>
                </a:rPr>
                <a:t>ลงนาม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rial" pitchFamily="34" charset="0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rial" pitchFamily="34" charset="0"/>
                  <a:cs typeface="TH SarabunPSK" pitchFamily="34" charset="-34"/>
                </a:rPr>
                <a:t>3. สำเนาบัตรข้าราชการอธิบดีกรมอนามัย 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rial" pitchFamily="34" charset="0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rial" pitchFamily="34" charset="0"/>
                  <a:cs typeface="TH SarabunPSK" pitchFamily="34" charset="-34"/>
                </a:rPr>
                <a:t>4. สำเนาหนังสือแต่งตั้งอธิบดีกรมอนามัย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rial" pitchFamily="34" charset="0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rial" pitchFamily="34" charset="0"/>
                  <a:cs typeface="TH SarabunPSK" pitchFamily="34" charset="-34"/>
                </a:rPr>
                <a:t>5. เอกสารการยื่นจดทรัพย์สินทางปัญญาตามเอกสารข้อที่           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rial" pitchFamily="34" charset="0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rial" pitchFamily="34" charset="0"/>
                  <a:cs typeface="TH SarabunPSK" pitchFamily="34" charset="-34"/>
                </a:rPr>
                <a:t>   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47" name="AutoShape 23"/>
            <p:cNvCxnSpPr>
              <a:cxnSpLocks noChangeShapeType="1"/>
            </p:cNvCxnSpPr>
            <p:nvPr/>
          </p:nvCxnSpPr>
          <p:spPr bwMode="auto">
            <a:xfrm flipV="1">
              <a:off x="6300" y="10266"/>
              <a:ext cx="66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sp>
          <p:nvSpPr>
            <p:cNvPr id="1048" name="AutoShape 24"/>
            <p:cNvSpPr>
              <a:spLocks noChangeArrowheads="1"/>
            </p:cNvSpPr>
            <p:nvPr/>
          </p:nvSpPr>
          <p:spPr bwMode="auto">
            <a:xfrm>
              <a:off x="2040" y="14130"/>
              <a:ext cx="3870" cy="1020"/>
            </a:xfrm>
            <a:prstGeom prst="flowChartTerminator">
              <a:avLst/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th-TH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rial" pitchFamily="34" charset="0"/>
                  <a:cs typeface="TH SarabunPSK" pitchFamily="34" charset="-34"/>
                </a:rPr>
                <a:t>รายงานผลการขอสิทธิบัตร/อนุสิทธิบัตรพร้อมบันทึกลงฐานข้อมูล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49" name="AutoShape 25"/>
            <p:cNvCxnSpPr>
              <a:cxnSpLocks noChangeShapeType="1"/>
            </p:cNvCxnSpPr>
            <p:nvPr/>
          </p:nvCxnSpPr>
          <p:spPr bwMode="auto">
            <a:xfrm>
              <a:off x="4110" y="13506"/>
              <a:ext cx="1" cy="57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050" name="AutoShape 26"/>
            <p:cNvSpPr>
              <a:spLocks noChangeArrowheads="1"/>
            </p:cNvSpPr>
            <p:nvPr/>
          </p:nvSpPr>
          <p:spPr bwMode="auto">
            <a:xfrm>
              <a:off x="7095" y="14197"/>
              <a:ext cx="4680" cy="1050"/>
            </a:xfrm>
            <a:prstGeom prst="flowChartDocument">
              <a:avLst/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rial" pitchFamily="34" charset="0"/>
                  <a:cs typeface="TH SarabunPSK" pitchFamily="34" charset="-34"/>
                </a:rPr>
                <a:t>1. บันทึกข้อความแจ้งผลการขอรับสิทธิบัตร/อนุสิทธิบัตร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rial" pitchFamily="34" charset="0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rial" pitchFamily="34" charset="0"/>
                  <a:cs typeface="TH SarabunPSK" pitchFamily="34" charset="-34"/>
                </a:rPr>
                <a:t>2. บันทึกลงฐานข้อมูลทรัพย์สินทางปัญญากรมอนามัย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rial" pitchFamily="34" charset="0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51" name="AutoShape 27"/>
            <p:cNvCxnSpPr>
              <a:cxnSpLocks noChangeShapeType="1"/>
            </p:cNvCxnSpPr>
            <p:nvPr/>
          </p:nvCxnSpPr>
          <p:spPr bwMode="auto">
            <a:xfrm>
              <a:off x="5940" y="14625"/>
              <a:ext cx="114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sp>
          <p:nvSpPr>
            <p:cNvPr id="1052" name="AutoShape 28"/>
            <p:cNvSpPr>
              <a:spLocks noChangeArrowheads="1"/>
            </p:cNvSpPr>
            <p:nvPr/>
          </p:nvSpPr>
          <p:spPr bwMode="auto">
            <a:xfrm>
              <a:off x="7080" y="10971"/>
              <a:ext cx="4680" cy="3074"/>
            </a:xfrm>
            <a:prstGeom prst="flowChartDocument">
              <a:avLst/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th-TH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rial" pitchFamily="34" charset="0"/>
                  <a:cs typeface="TH SarabunPSK" pitchFamily="34" charset="-34"/>
                </a:rPr>
                <a:t>    </a:t>
              </a:r>
              <a: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rial" pitchFamily="34" charset="0"/>
                  <a:cs typeface="TH SarabunPSK" pitchFamily="34" charset="-34"/>
                </a:rPr>
                <a:t>หากมีคำสั่งแก้ไขสิทธิบัตร/อนุสิทธิบัตร จากกรมทรัพย์สินทางปัญญา ดำเนินการโดย</a:t>
              </a:r>
              <a:r>
                <a:rPr kumimoji="0" lang="th-TH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rial" pitchFamily="34" charset="0"/>
                  <a:cs typeface="TH SarabunPSK" pitchFamily="34" charset="-34"/>
                </a:rPr>
                <a:t>สกท.</a:t>
              </a:r>
              <a: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rial" pitchFamily="34" charset="0"/>
                  <a:cs typeface="TH SarabunPSK" pitchFamily="34" charset="-34"/>
                </a:rPr>
                <a:t>/ศรวน.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rial" pitchFamily="34" charset="0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rial" pitchFamily="34" charset="0"/>
                  <a:cs typeface="TH SarabunPSK" pitchFamily="34" charset="-34"/>
                </a:rPr>
                <a:t>1. บันทึกแจ้งให้ดำเนินการแก้ไข พร้อมแนบคำสั่งแก้ไขฯ และตัวอย่างรายละเอียด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rial" pitchFamily="34" charset="0"/>
                <a:cs typeface="TH SarabunPSK" pitchFamily="34" charset="-34"/>
              </a:endParaRPr>
            </a:p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rial" pitchFamily="34" charset="0"/>
                  <a:cs typeface="TH SarabunPSK" pitchFamily="34" charset="-34"/>
                </a:rPr>
                <a:t>โดยผู้สร้างสรรค์ผลงานต้องดำเนินการแก้ไขภายใน 90 วันนับตั้งแต่วันที่ได้รับหนังสือแจ้ง หากแก้ไขไม่ทันตามกำหนดเวลา สามารถผ่อนผันได้ 2 ครั้ง (ครั้งที่ 1ผ่อนผันได้ 90 วัน ครั้งที่ 2 ผ่อนผันได้ 30 วัน)</a:t>
              </a:r>
            </a:p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53" name="AutoShape 29"/>
            <p:cNvCxnSpPr>
              <a:cxnSpLocks noChangeShapeType="1"/>
            </p:cNvCxnSpPr>
            <p:nvPr/>
          </p:nvCxnSpPr>
          <p:spPr bwMode="auto">
            <a:xfrm>
              <a:off x="6375" y="13110"/>
              <a:ext cx="67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sp>
          <p:nvSpPr>
            <p:cNvPr id="1054" name="AutoShape 30"/>
            <p:cNvSpPr>
              <a:spLocks noChangeArrowheads="1"/>
            </p:cNvSpPr>
            <p:nvPr/>
          </p:nvSpPr>
          <p:spPr bwMode="auto">
            <a:xfrm>
              <a:off x="6019" y="3009"/>
              <a:ext cx="540" cy="570"/>
            </a:xfrm>
            <a:prstGeom prst="star8">
              <a:avLst>
                <a:gd name="adj" fmla="val 38250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6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th-TH" sz="1600" b="1" i="0" u="none" strike="noStrike" cap="none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TH SarabunPSK" pitchFamily="34" charset="-34"/>
                  <a:ea typeface="Arial" pitchFamily="34" charset="0"/>
                  <a:cs typeface="TH SarabunPSK" pitchFamily="34" charset="-34"/>
                </a:rPr>
                <a:t>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55" name="AutoShape 31"/>
            <p:cNvCxnSpPr>
              <a:cxnSpLocks noChangeShapeType="1"/>
            </p:cNvCxnSpPr>
            <p:nvPr/>
          </p:nvCxnSpPr>
          <p:spPr bwMode="auto">
            <a:xfrm flipH="1">
              <a:off x="960" y="13155"/>
              <a:ext cx="604" cy="0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56" name="AutoShape 32"/>
            <p:cNvCxnSpPr>
              <a:cxnSpLocks noChangeShapeType="1"/>
            </p:cNvCxnSpPr>
            <p:nvPr/>
          </p:nvCxnSpPr>
          <p:spPr bwMode="auto">
            <a:xfrm flipV="1">
              <a:off x="945" y="8115"/>
              <a:ext cx="0" cy="5046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71" name="AutoShape 16"/>
          <p:cNvCxnSpPr>
            <a:cxnSpLocks noChangeShapeType="1"/>
          </p:cNvCxnSpPr>
          <p:nvPr/>
        </p:nvCxnSpPr>
        <p:spPr bwMode="auto">
          <a:xfrm flipH="1">
            <a:off x="2201174" y="5181600"/>
            <a:ext cx="0" cy="32602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73" name="AutoShape 30"/>
          <p:cNvSpPr>
            <a:spLocks noChangeArrowheads="1"/>
          </p:cNvSpPr>
          <p:nvPr/>
        </p:nvSpPr>
        <p:spPr bwMode="auto">
          <a:xfrm>
            <a:off x="4209686" y="5595670"/>
            <a:ext cx="326742" cy="361541"/>
          </a:xfrm>
          <a:prstGeom prst="star8">
            <a:avLst>
              <a:gd name="adj" fmla="val 3825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6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H SarabunPSK" pitchFamily="34" charset="-34"/>
                <a:ea typeface="Arial" pitchFamily="34" charset="0"/>
                <a:cs typeface="TH SarabunPSK" pitchFamily="34" charset="-34"/>
              </a:rPr>
              <a:t>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สี่เหลี่ยมผืนผ้า 33"/>
          <p:cNvSpPr/>
          <p:nvPr/>
        </p:nvSpPr>
        <p:spPr>
          <a:xfrm>
            <a:off x="2393814" y="152400"/>
            <a:ext cx="2438400" cy="381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H SarabunIT๙" pitchFamily="34" charset="-34"/>
                <a:cs typeface="TH SarabunIT๙" pitchFamily="34" charset="-34"/>
              </a:rPr>
              <a:t>SOP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การจัดการทรัพย์สินทางปัญญา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321</Words>
  <Application>Microsoft Office PowerPoint</Application>
  <PresentationFormat>นำเสนอทางหน้าจอ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KM-105</dc:creator>
  <cp:lastModifiedBy>KM-105</cp:lastModifiedBy>
  <cp:revision>5</cp:revision>
  <dcterms:created xsi:type="dcterms:W3CDTF">2018-12-14T02:33:51Z</dcterms:created>
  <dcterms:modified xsi:type="dcterms:W3CDTF">2019-01-02T06:29:47Z</dcterms:modified>
</cp:coreProperties>
</file>